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37"/>
  </p:notesMasterIdLst>
  <p:sldIdLst>
    <p:sldId id="256" r:id="rId3"/>
    <p:sldId id="257" r:id="rId4"/>
    <p:sldId id="285" r:id="rId5"/>
    <p:sldId id="449" r:id="rId6"/>
    <p:sldId id="456" r:id="rId7"/>
    <p:sldId id="450" r:id="rId8"/>
    <p:sldId id="451" r:id="rId9"/>
    <p:sldId id="452" r:id="rId10"/>
    <p:sldId id="453" r:id="rId11"/>
    <p:sldId id="454" r:id="rId12"/>
    <p:sldId id="455" r:id="rId13"/>
    <p:sldId id="414" r:id="rId14"/>
    <p:sldId id="300" r:id="rId15"/>
    <p:sldId id="348" r:id="rId16"/>
    <p:sldId id="415" r:id="rId17"/>
    <p:sldId id="434" r:id="rId18"/>
    <p:sldId id="416" r:id="rId19"/>
    <p:sldId id="379" r:id="rId20"/>
    <p:sldId id="435" r:id="rId21"/>
    <p:sldId id="436" r:id="rId22"/>
    <p:sldId id="389" r:id="rId23"/>
    <p:sldId id="442" r:id="rId24"/>
    <p:sldId id="443" r:id="rId25"/>
    <p:sldId id="437" r:id="rId26"/>
    <p:sldId id="444" r:id="rId27"/>
    <p:sldId id="445" r:id="rId28"/>
    <p:sldId id="438" r:id="rId29"/>
    <p:sldId id="446" r:id="rId30"/>
    <p:sldId id="447" r:id="rId31"/>
    <p:sldId id="440" r:id="rId32"/>
    <p:sldId id="441" r:id="rId33"/>
    <p:sldId id="448" r:id="rId34"/>
    <p:sldId id="343" r:id="rId35"/>
    <p:sldId id="307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ontserrat" panose="020B060402020202020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8E95B-7D3C-4000-9396-C2E5DE68CFB0}">
  <a:tblStyle styleId="{B388E95B-7D3C-4000-9396-C2E5DE68CF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2875" autoAdjust="0"/>
  </p:normalViewPr>
  <p:slideViewPr>
    <p:cSldViewPr snapToGrid="0">
      <p:cViewPr varScale="1">
        <p:scale>
          <a:sx n="68" d="100"/>
          <a:sy n="68" d="100"/>
        </p:scale>
        <p:origin x="1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062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887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596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298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9866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4727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6491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0575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079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75003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92218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0991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3358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91037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2343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4912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96232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25456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8839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34379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94749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14004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807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8201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5351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8231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2984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40372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552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las">
  <p:cSld name="Tela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udo_D">
  <p:cSld name="Conteudo_D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51521" y="908720"/>
            <a:ext cx="763284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251521" y="44626"/>
            <a:ext cx="7704534" cy="57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4904650"/>
            <a:ext cx="9144300" cy="14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ads Escuro MBA">
  <p:cSld name="Quads Escuro MB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0" y="4904650"/>
            <a:ext cx="9144300" cy="14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art-of-a-b-testing-5a10c9bb70a4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t.khanacademy.org/math/statistics-probability/significance-tests-one-sample/more-significance-testing-videos/v/large-sample-proportion-hypothesis-testing" TargetMode="External"/><Relationship Id="rId5" Type="http://schemas.openxmlformats.org/officeDocument/2006/relationships/hyperlink" Target="https://pt.khanacademy.org/math/statistics-probability/significance-tests-one-sample/more-significance-testing-videos/v/small-sample-hypothesis-test" TargetMode="External"/><Relationship Id="rId4" Type="http://schemas.openxmlformats.org/officeDocument/2006/relationships/hyperlink" Target="https://pt.khanacademy.org/math/statistics-probability/significance-tests-one-sample/more-significance-testing-videos/v/z-statistics-vs-t-statistic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 descr="FIAP-NOVO-2014-MAGEN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125" y="2901164"/>
            <a:ext cx="3604019" cy="105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6" y="1484312"/>
                <a:ext cx="8488737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0" lang="pt-BR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):</a:t>
                </a:r>
                <a:endParaRPr kumimoji="0" lang="pt-BR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 hipótese alternativa tem o objetivo de contradizer a hipótese nula.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Por exemplo: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Se</a:t>
                </a:r>
                <a:r>
                  <a:rPr kumimoji="0" lang="pt-BR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=0</m:t>
                    </m:r>
                  </m:oMath>
                </a14:m>
                <a:r>
                  <a:rPr kumimoji="0" lang="pt-BR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:r>
                  <a:rPr kumimoji="0" lang="pt-B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Se</a:t>
                </a:r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≥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&lt;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Se</a:t>
                </a:r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≤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&gt;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484312"/>
                <a:ext cx="8488737" cy="4526100"/>
              </a:xfrm>
              <a:prstGeom prst="rect">
                <a:avLst/>
              </a:prstGeom>
              <a:blipFill>
                <a:blip r:embed="rId3"/>
                <a:stretch>
                  <a:fillRect l="-718" t="-2019" r="-4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55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lang="en-US" sz="3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Riscos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54" y="1493837"/>
            <a:ext cx="8431046" cy="44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0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Problema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8" y="1484312"/>
            <a:ext cx="4239466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lang="pt-BR" altLang="pt-BR" sz="1600" noProof="0" dirty="0" smtClean="0">
                <a:latin typeface="Arial" panose="020B0604020202020204" pitchFamily="34" charset="0"/>
              </a:rPr>
              <a:t>Um teste A/B se refere a uma técnica utilizada para determinar qual design apresenta melhor conversão entre os possíveis consumidores.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16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lang="pt-BR" altLang="pt-BR" sz="1600" noProof="0" dirty="0" smtClean="0">
                <a:latin typeface="Arial" panose="020B0604020202020204" pitchFamily="34" charset="0"/>
              </a:rPr>
              <a:t>Por exemplo: Uma empresa deseja verificar se mantem a versão atual do site ou atualiza para uma nova versão.</a:t>
            </a: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29553" y="4732994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Qual a versão do site a empresa deve adotar? Versão A ou B?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 descr="Resultado de imagem para ab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54" y="1897527"/>
            <a:ext cx="4260863" cy="25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3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Conceitos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iniciais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800" dirty="0">
                <a:latin typeface="Arial" panose="020B0604020202020204" pitchFamily="34" charset="0"/>
              </a:rPr>
              <a:t>Teste </a:t>
            </a:r>
            <a:r>
              <a:rPr lang="pt-BR" altLang="pt-BR" sz="2800" i="1" dirty="0">
                <a:latin typeface="Arial" panose="020B0604020202020204" pitchFamily="34" charset="0"/>
              </a:rPr>
              <a:t>t</a:t>
            </a:r>
            <a:r>
              <a:rPr lang="pt-BR" altLang="pt-BR" sz="2800" dirty="0">
                <a:latin typeface="Arial" panose="020B0604020202020204" pitchFamily="34" charset="0"/>
              </a:rPr>
              <a:t> de </a:t>
            </a:r>
            <a:r>
              <a:rPr lang="pt-BR" altLang="pt-BR" sz="2800" dirty="0" err="1">
                <a:latin typeface="Arial" panose="020B0604020202020204" pitchFamily="34" charset="0"/>
              </a:rPr>
              <a:t>Student</a:t>
            </a:r>
            <a:endParaRPr lang="pt-BR" altLang="pt-BR" sz="28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Resultado de imagem para t test hypothes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r="1417" b="26550"/>
          <a:stretch/>
        </p:blipFill>
        <p:spPr bwMode="auto">
          <a:xfrm>
            <a:off x="2312894" y="2627312"/>
            <a:ext cx="5154850" cy="260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Conceitos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Procedimento geral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Teste </a:t>
            </a:r>
            <a:r>
              <a:rPr lang="pt-BR" sz="2400" dirty="0">
                <a:solidFill>
                  <a:schemeClr val="dk1"/>
                </a:solidFill>
              </a:rPr>
              <a:t>t e problemas 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Teste </a:t>
            </a:r>
            <a:r>
              <a:rPr lang="pt-BR" sz="2400" dirty="0">
                <a:solidFill>
                  <a:schemeClr val="dk1"/>
                </a:solidFill>
              </a:rPr>
              <a:t>t com desvio padrão desconhecido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Teste t com proporções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Teste t para média de 2 populações</a:t>
            </a: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94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Procedimento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Geral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390125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Procedimento geral</a:t>
            </a:r>
            <a:r>
              <a:rPr kumimoji="0" lang="pt-BR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 testar uma hipótese: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lang="pt-BR" sz="2400" baseline="0" dirty="0"/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Existe uma variável “X” associada a população. Um indivíduo possui uma hipótese sobre determinado parâmetro da população (média, mediana, variância). Deve-se obter uma amostra aleatória e buscar comprovar a hipótese.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1026" name="Picture 2" descr="Resultado de imagem para hypothe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2613"/>
            <a:ext cx="2572328" cy="25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2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Procedimento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Geral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6" y="1484312"/>
                <a:ext cx="8390125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Etapas: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dirty="0" smtClean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dirty="0" smtClean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).</a:t>
                </a: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baseline="0" dirty="0" smtClean="0"/>
                  <a:t>Definir qual estimador</a:t>
                </a:r>
                <a:r>
                  <a:rPr lang="pt-BR" sz="2400" dirty="0" smtClean="0"/>
                  <a:t> será utilizado (média, variância).</a:t>
                </a: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baseline="0" dirty="0" smtClean="0"/>
                  <a:t>Fixar o nível de confiança</a:t>
                </a:r>
                <a:r>
                  <a:rPr lang="pt-BR" sz="2400" dirty="0" smtClean="0"/>
                  <a:t> (90%, 95%, 99%).</a:t>
                </a: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baseline="0" dirty="0" smtClean="0"/>
                  <a:t>Utilizar os dados da</a:t>
                </a:r>
                <a:r>
                  <a:rPr lang="pt-BR" sz="2400" dirty="0" smtClean="0"/>
                  <a:t> amostra obtida para calcular o valor da estatística teste (</a:t>
                </a:r>
                <a:r>
                  <a:rPr lang="pt-BR" sz="2400" i="1" dirty="0" smtClean="0"/>
                  <a:t>t</a:t>
                </a:r>
                <a:r>
                  <a:rPr lang="pt-BR" sz="2400" dirty="0" smtClean="0"/>
                  <a:t>, F, </a:t>
                </a:r>
                <a:r>
                  <a:rPr lang="pt-BR" sz="2400" dirty="0" err="1" smtClean="0"/>
                  <a:t>Qui</a:t>
                </a:r>
                <a:r>
                  <a:rPr lang="pt-BR" sz="2400" dirty="0" smtClean="0"/>
                  <a:t>-Quadrado).</a:t>
                </a: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baseline="0" dirty="0" smtClean="0"/>
                  <a:t>Verificar se o valor da estatística teste esta contida ou não na região de rejeição. Caso esteja, rejeita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baseline="0" dirty="0" smtClean="0"/>
                  <a:t>, contrário não rejeita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baseline="0" dirty="0" smtClean="0"/>
                  <a:t>.</a:t>
                </a:r>
                <a:endParaRPr lang="pt-BR" sz="2400" baseline="0" dirty="0"/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484312"/>
                <a:ext cx="8390125" cy="4526100"/>
              </a:xfrm>
              <a:prstGeom prst="rect">
                <a:avLst/>
              </a:prstGeom>
              <a:blipFill>
                <a:blip r:embed="rId3"/>
                <a:stretch>
                  <a:fillRect l="-727" t="-1346" r="-10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3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 smtClean="0">
                <a:solidFill>
                  <a:schemeClr val="lt1"/>
                </a:solidFill>
              </a:rPr>
              <a:t>Procedimento</a:t>
            </a:r>
            <a:r>
              <a:rPr lang="en-US" sz="3000" b="1" dirty="0" smtClean="0">
                <a:solidFill>
                  <a:schemeClr val="lt1"/>
                </a:solidFill>
              </a:rPr>
              <a:t> </a:t>
            </a:r>
            <a:r>
              <a:rPr lang="en-US" sz="3000" b="1" dirty="0" err="1" smtClean="0">
                <a:solidFill>
                  <a:schemeClr val="lt1"/>
                </a:solidFill>
              </a:rPr>
              <a:t>geral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800" dirty="0" smtClean="0">
                <a:latin typeface="Arial" panose="020B0604020202020204" pitchFamily="34" charset="0"/>
              </a:rPr>
              <a:t>Exemplos de regiões de rejeição.</a:t>
            </a: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5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627312"/>
            <a:ext cx="3566274" cy="296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551856"/>
            <a:ext cx="4052887" cy="304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 smtClean="0">
                <a:solidFill>
                  <a:schemeClr val="lt1"/>
                </a:solidFill>
              </a:rPr>
              <a:t>Quais</a:t>
            </a:r>
            <a:r>
              <a:rPr lang="en-US" sz="3000" b="1" dirty="0" smtClean="0">
                <a:solidFill>
                  <a:schemeClr val="lt1"/>
                </a:solidFill>
              </a:rPr>
              <a:t> </a:t>
            </a:r>
            <a:r>
              <a:rPr lang="en-US" sz="3000" b="1" dirty="0" err="1" smtClean="0">
                <a:solidFill>
                  <a:schemeClr val="lt1"/>
                </a:solidFill>
              </a:rPr>
              <a:t>situações</a:t>
            </a:r>
            <a:r>
              <a:rPr lang="en-US" sz="3000" b="1" dirty="0" smtClean="0">
                <a:solidFill>
                  <a:schemeClr val="lt1"/>
                </a:solidFill>
              </a:rPr>
              <a:t> </a:t>
            </a:r>
            <a:r>
              <a:rPr lang="en-US" sz="3000" b="1" dirty="0" err="1" smtClean="0">
                <a:solidFill>
                  <a:schemeClr val="lt1"/>
                </a:solidFill>
              </a:rPr>
              <a:t>aplicamos</a:t>
            </a:r>
            <a:r>
              <a:rPr lang="en-US" sz="3000" b="1" dirty="0" smtClean="0">
                <a:solidFill>
                  <a:schemeClr val="lt1"/>
                </a:solidFill>
              </a:rPr>
              <a:t>?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Geralmente aplicamos quando temos algumas dúvidas sobre um objetivo e necessitamos realizar uma pesquisa.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Exemplos: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Qual a relação entre tempo de estudo e notas na disciplina?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Qual a relação entre </a:t>
            </a:r>
            <a:r>
              <a:rPr lang="pt-BR" sz="2000" dirty="0" smtClean="0">
                <a:solidFill>
                  <a:schemeClr val="dk1"/>
                </a:solidFill>
              </a:rPr>
              <a:t>renda e escolaridade dos pais?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Qual API apresenta menor tempo de resposta?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Qual site apresenta maior conversão? Com fundo branco ou azul?</a:t>
            </a: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2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300" dirty="0" smtClean="0">
                <a:solidFill>
                  <a:schemeClr val="dk1"/>
                </a:solidFill>
              </a:rPr>
              <a:t>Será apresentado um dos primeiros testes de hipóteses que podem ser aplicados.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3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300" dirty="0" smtClean="0">
                <a:solidFill>
                  <a:schemeClr val="dk1"/>
                </a:solidFill>
              </a:rPr>
              <a:t>O teste t pode ser aplicado quando: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3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300" b="1" dirty="0" smtClean="0">
                <a:solidFill>
                  <a:schemeClr val="dk1"/>
                </a:solidFill>
              </a:rPr>
              <a:t>Deseja-se verificar se a média populacional é igual, maior, menor ou diferente de algum determinado valor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3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300" b="1" dirty="0" smtClean="0">
                <a:solidFill>
                  <a:schemeClr val="dk1"/>
                </a:solidFill>
              </a:rPr>
              <a:t>Deseja-se verificar se a média de duas populações são diferentes.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82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5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 descr="0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120" y="972084"/>
            <a:ext cx="8391764" cy="4755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2095881" y="2636889"/>
            <a:ext cx="4724242" cy="121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lang="en-US" sz="8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 smtClean="0">
                <a:solidFill>
                  <a:schemeClr val="lt1"/>
                </a:solidFill>
              </a:rPr>
              <a:t>Exemplos</a:t>
            </a:r>
            <a:r>
              <a:rPr lang="en-US" sz="3000" b="1" dirty="0" smtClean="0">
                <a:solidFill>
                  <a:schemeClr val="lt1"/>
                </a:solidFill>
              </a:rPr>
              <a:t> de Teste </a:t>
            </a:r>
            <a:r>
              <a:rPr lang="en-US" sz="3000" b="1" i="1" dirty="0" smtClean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500" dirty="0" smtClean="0">
                <a:solidFill>
                  <a:schemeClr val="dk1"/>
                </a:solidFill>
              </a:rPr>
              <a:t>Testar a altura ou peso médio da população para definir o processo de confecção de roupas.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5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500" dirty="0" smtClean="0">
                <a:solidFill>
                  <a:schemeClr val="dk1"/>
                </a:solidFill>
              </a:rPr>
              <a:t>Uma empresa definir o tráfego médio no site para ajustar o número de servidores a serem alocados.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5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500" dirty="0" smtClean="0">
                <a:solidFill>
                  <a:schemeClr val="dk1"/>
                </a:solidFill>
              </a:rPr>
              <a:t>Uma empresa necessita testar duas versões de uma mesma página de apresentação (teste A/B).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1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</a:t>
            </a:r>
            <a:r>
              <a:rPr lang="pt-BR" sz="2400" dirty="0" smtClean="0">
                <a:solidFill>
                  <a:schemeClr val="dk1"/>
                </a:solidFill>
              </a:rPr>
              <a:t>este </a:t>
            </a:r>
            <a:r>
              <a:rPr lang="pt-BR" sz="2400" i="1" dirty="0" smtClean="0">
                <a:solidFill>
                  <a:schemeClr val="dk1"/>
                </a:solidFill>
              </a:rPr>
              <a:t>t</a:t>
            </a:r>
            <a:r>
              <a:rPr lang="pt-BR" sz="2400" dirty="0" smtClean="0">
                <a:solidFill>
                  <a:schemeClr val="dk1"/>
                </a:solidFill>
              </a:rPr>
              <a:t> para desvio padrão desconhecido: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Problema exemplo: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O </a:t>
            </a:r>
            <a:r>
              <a:rPr lang="pt-BR" sz="2000" dirty="0">
                <a:solidFill>
                  <a:schemeClr val="dk1"/>
                </a:solidFill>
              </a:rPr>
              <a:t>sindicato dos professores afirmou que o salário médio dos professores do colegial das escolas particulares da zona norte da cidade de São Paulo é de </a:t>
            </a:r>
            <a:r>
              <a:rPr lang="pt-BR" sz="2000" dirty="0" smtClean="0">
                <a:solidFill>
                  <a:schemeClr val="dk1"/>
                </a:solidFill>
              </a:rPr>
              <a:t>R$30,00 </a:t>
            </a:r>
            <a:r>
              <a:rPr lang="pt-BR" sz="2000" dirty="0">
                <a:solidFill>
                  <a:schemeClr val="dk1"/>
                </a:solidFill>
              </a:rPr>
              <a:t>a hora aula. Através de uma amostra de 20 escolas observamos um salário médio de R$ 20,00 com desvio padrão de </a:t>
            </a:r>
            <a:r>
              <a:rPr lang="pt-BR" sz="2000" dirty="0" smtClean="0">
                <a:solidFill>
                  <a:schemeClr val="dk1"/>
                </a:solidFill>
              </a:rPr>
              <a:t>R$5,00</a:t>
            </a:r>
            <a:r>
              <a:rPr lang="pt-BR" sz="2000" dirty="0">
                <a:solidFill>
                  <a:schemeClr val="dk1"/>
                </a:solidFill>
              </a:rPr>
              <a:t>. Você acredita que, a um nível de confiança de </a:t>
            </a:r>
            <a:r>
              <a:rPr lang="pt-BR" sz="2000" dirty="0" smtClean="0">
                <a:solidFill>
                  <a:schemeClr val="dk1"/>
                </a:solidFill>
              </a:rPr>
              <a:t>95</a:t>
            </a:r>
            <a:r>
              <a:rPr lang="pt-BR" sz="2000" dirty="0">
                <a:solidFill>
                  <a:schemeClr val="dk1"/>
                </a:solidFill>
              </a:rPr>
              <a:t>%, o salário médio destes professores é de </a:t>
            </a:r>
            <a:r>
              <a:rPr lang="pt-BR" sz="2000" dirty="0" smtClean="0">
                <a:solidFill>
                  <a:schemeClr val="dk1"/>
                </a:solidFill>
              </a:rPr>
              <a:t>R$30,00 </a:t>
            </a:r>
            <a:r>
              <a:rPr lang="pt-BR" sz="2000" dirty="0">
                <a:solidFill>
                  <a:schemeClr val="dk1"/>
                </a:solidFill>
              </a:rPr>
              <a:t>a hora aula ou inferior a este </a:t>
            </a:r>
            <a:r>
              <a:rPr lang="pt-BR" sz="2000" dirty="0" smtClean="0">
                <a:solidFill>
                  <a:schemeClr val="dk1"/>
                </a:solidFill>
              </a:rPr>
              <a:t>valor?</a:t>
            </a: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 - </a:t>
            </a:r>
            <a:r>
              <a:rPr lang="en-US" sz="3000" b="1" dirty="0" err="1" smtClean="0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Neste teste t precisamos de dois parâmetros: média e variância. Iremos utilizar a amostra obtida para obter estes valores.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No exemplo vemos o seguinte: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Média: R</a:t>
            </a:r>
            <a:r>
              <a:rPr lang="pt-BR" sz="2400" dirty="0">
                <a:solidFill>
                  <a:schemeClr val="dk1"/>
                </a:solidFill>
              </a:rPr>
              <a:t>$ 20,00 </a:t>
            </a:r>
            <a:endParaRPr lang="pt-BR" sz="24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Desvio padrão: R$ 5,00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Vamos seguir as etapas para gerar o teste de hipótese.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1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 - </a:t>
            </a:r>
            <a:r>
              <a:rPr lang="en-US" sz="3000" b="1" dirty="0" err="1" smtClean="0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>
                    <a:solidFill>
                      <a:schemeClr val="dk1"/>
                    </a:solidFill>
                  </a:rPr>
                  <a:t>Etapa 1: </a:t>
                </a:r>
                <a:r>
                  <a:rPr lang="pt-BR" sz="1600" dirty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 smtClean="0"/>
                  <a:t>)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 smtClean="0"/>
                  <a:t>: </a:t>
                </a:r>
                <a14:m>
                  <m:oMath xmlns:m="http://schemas.openxmlformats.org/officeDocument/2006/math"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$ 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r>
                  <a:rPr lang="pt-BR" sz="1600" b="1" dirty="0" smtClean="0"/>
                  <a:t> – salário maior ou igual a 30</a:t>
                </a:r>
                <a:endParaRPr lang="pt-BR" sz="1600" b="1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$ 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r>
                  <a:rPr lang="pt-BR" sz="1600" b="1" dirty="0" smtClean="0">
                    <a:ea typeface="Cambria Math" panose="02040503050406030204" pitchFamily="18" charset="0"/>
                  </a:rPr>
                  <a:t> – salário menor que 30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Definir o estimador: </a:t>
                </a:r>
                <a:r>
                  <a:rPr lang="pt-BR" sz="1600" b="1" dirty="0" smtClean="0"/>
                  <a:t>média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Fixar </a:t>
                </a:r>
                <a:r>
                  <a:rPr lang="pt-BR" sz="1600" dirty="0"/>
                  <a:t>o nível de </a:t>
                </a:r>
                <a:r>
                  <a:rPr lang="pt-BR" sz="1600" dirty="0" smtClean="0"/>
                  <a:t>confiança: </a:t>
                </a:r>
                <a:r>
                  <a:rPr lang="pt-BR" sz="1600" b="1" dirty="0" smtClean="0"/>
                  <a:t>95%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C</a:t>
                </a:r>
                <a:r>
                  <a:rPr lang="pt-BR" sz="1600" dirty="0" smtClean="0"/>
                  <a:t>alcular </a:t>
                </a:r>
                <a:r>
                  <a:rPr lang="pt-BR" sz="1600" dirty="0"/>
                  <a:t>o valor da estatística </a:t>
                </a:r>
                <a:r>
                  <a:rPr lang="pt-BR" sz="1600" dirty="0" smtClean="0"/>
                  <a:t>teste </a:t>
                </a:r>
                <a:r>
                  <a:rPr lang="pt-BR" sz="1600" i="1" dirty="0" smtClean="0"/>
                  <a:t>t</a:t>
                </a:r>
                <a:r>
                  <a:rPr lang="pt-BR" sz="1600" dirty="0" smtClean="0"/>
                  <a:t>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20−30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=−8,94</m:t>
                    </m:r>
                  </m:oMath>
                </a14:m>
                <a:endParaRPr lang="pt-BR" sz="1600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95%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1,729</m:t>
                    </m:r>
                  </m:oMath>
                </a14:m>
                <a:r>
                  <a:rPr lang="pt-B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1,729</m:t>
                    </m:r>
                  </m:oMath>
                </a14:m>
                <a:r>
                  <a:rPr lang="pt-BR" sz="1600" dirty="0" smtClean="0"/>
                  <a:t>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 smtClean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O valor de </a:t>
                </a:r>
                <a:r>
                  <a:rPr lang="pt-BR" sz="1600" b="1" dirty="0" smtClean="0"/>
                  <a:t>-8,94</a:t>
                </a:r>
                <a:r>
                  <a:rPr lang="pt-BR" sz="1600" dirty="0" smtClean="0"/>
                  <a:t> está dentro da região de rejeição. Deste modo, </a:t>
                </a:r>
                <a:r>
                  <a:rPr lang="pt-BR" sz="1600" b="1" dirty="0" smtClean="0"/>
                  <a:t>rejeitamos a hipótese nula</a:t>
                </a:r>
                <a:r>
                  <a:rPr lang="pt-BR" sz="1600" dirty="0" smtClean="0"/>
                  <a:t>, ou seja, </a:t>
                </a:r>
                <a:r>
                  <a:rPr lang="pt-BR" sz="1600" b="1" dirty="0" smtClean="0"/>
                  <a:t>os professores recebem menos de R$30 hora</a:t>
                </a:r>
                <a:r>
                  <a:rPr lang="pt-BR" sz="1600" dirty="0" smtClean="0"/>
                  <a:t>.</a:t>
                </a:r>
                <a:endParaRPr lang="pt-BR" sz="1600" dirty="0"/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28" y="2847401"/>
            <a:ext cx="3426731" cy="175176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011270" y="4585114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-1,729</a:t>
            </a:r>
            <a:endParaRPr lang="pt-BR" b="1" dirty="0"/>
          </a:p>
        </p:txBody>
      </p:sp>
      <p:cxnSp>
        <p:nvCxnSpPr>
          <p:cNvPr id="6" name="Conector de Seta Reta 5"/>
          <p:cNvCxnSpPr>
            <a:endCxn id="4" idx="1"/>
          </p:cNvCxnSpPr>
          <p:nvPr/>
        </p:nvCxnSpPr>
        <p:spPr>
          <a:xfrm>
            <a:off x="3433482" y="4562279"/>
            <a:ext cx="1577788" cy="17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997388" y="4692836"/>
            <a:ext cx="1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 valor de </a:t>
            </a:r>
            <a:r>
              <a:rPr lang="pt-BR" sz="1000" b="1" dirty="0" smtClean="0"/>
              <a:t>-8,94</a:t>
            </a:r>
            <a:r>
              <a:rPr lang="pt-BR" sz="1000" dirty="0" smtClean="0"/>
              <a:t> está dentro da região de rejeição</a:t>
            </a:r>
            <a:endParaRPr lang="pt-BR" sz="1000" dirty="0"/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5488360" y="4227021"/>
            <a:ext cx="1568264" cy="46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1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</a:t>
            </a:r>
            <a:r>
              <a:rPr lang="pt-BR" sz="2400" dirty="0" smtClean="0">
                <a:solidFill>
                  <a:schemeClr val="dk1"/>
                </a:solidFill>
              </a:rPr>
              <a:t>este </a:t>
            </a:r>
            <a:r>
              <a:rPr lang="pt-BR" sz="2400" i="1" dirty="0" smtClean="0">
                <a:solidFill>
                  <a:schemeClr val="dk1"/>
                </a:solidFill>
              </a:rPr>
              <a:t>t</a:t>
            </a:r>
            <a:r>
              <a:rPr lang="pt-BR" sz="2400" dirty="0" smtClean="0">
                <a:solidFill>
                  <a:schemeClr val="dk1"/>
                </a:solidFill>
              </a:rPr>
              <a:t> para proporções (teste </a:t>
            </a:r>
            <a:r>
              <a:rPr lang="pt-BR" sz="2400" i="1" dirty="0" smtClean="0">
                <a:solidFill>
                  <a:schemeClr val="dk1"/>
                </a:solidFill>
              </a:rPr>
              <a:t>z</a:t>
            </a:r>
            <a:r>
              <a:rPr lang="pt-BR" sz="2400" dirty="0" smtClean="0">
                <a:solidFill>
                  <a:schemeClr val="dk1"/>
                </a:solidFill>
              </a:rPr>
              <a:t>):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Problema exemplo</a:t>
            </a:r>
            <a:r>
              <a:rPr lang="pt-BR" sz="2000" dirty="0" smtClean="0">
                <a:solidFill>
                  <a:schemeClr val="dk1"/>
                </a:solidFill>
              </a:rPr>
              <a:t>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Um instituto de pesquisa apresentou um resultado de pesquisa informando que um determinado candidato a prefeito tem 20% das intenções de voto. Uma outra pesquisa foi encomendada, uma amostra de 400 pessoas foram entrevistadas. Como resultado, 100 entrevistados informaram que pretendem votar no candidato. Neste novo resultado, teste a hipótese de que a intenção </a:t>
            </a:r>
            <a:r>
              <a:rPr lang="pt-BR" sz="2000" dirty="0">
                <a:solidFill>
                  <a:schemeClr val="dk1"/>
                </a:solidFill>
              </a:rPr>
              <a:t>d</a:t>
            </a:r>
            <a:r>
              <a:rPr lang="pt-BR" sz="2000" dirty="0" smtClean="0">
                <a:solidFill>
                  <a:schemeClr val="dk1"/>
                </a:solidFill>
              </a:rPr>
              <a:t>e voto de determinado candidato aumentou.</a:t>
            </a: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0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 - </a:t>
            </a:r>
            <a:r>
              <a:rPr lang="en-US" sz="3000" b="1" dirty="0" err="1" smtClean="0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Neste teste t precisamos de dois parâmetros: a proporção e o tamanho da amostra.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No exemplo vemos o seguinte: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Tamanho da amostra: 400 entrevistados 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proporção: 100/400 = 25%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Vamos seguir as etapas para gerar o teste de hipótese.</a:t>
            </a: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7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 - </a:t>
            </a:r>
            <a:r>
              <a:rPr lang="en-US" sz="3000" b="1" dirty="0" err="1" smtClean="0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>
                    <a:solidFill>
                      <a:schemeClr val="dk1"/>
                    </a:solidFill>
                  </a:rPr>
                  <a:t>Etapa 1: </a:t>
                </a:r>
                <a:r>
                  <a:rPr lang="pt-BR" sz="1600" dirty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 smtClean="0"/>
                  <a:t>)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 smtClean="0"/>
                  <a:t>: </a:t>
                </a:r>
                <a14:m>
                  <m:oMath xmlns:m="http://schemas.openxmlformats.org/officeDocument/2006/math"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pt-BR" sz="1600" b="1" dirty="0" smtClean="0"/>
                  <a:t> – intenção de voto menor ou igual a 20%</a:t>
                </a:r>
                <a:endParaRPr lang="pt-BR" sz="1600" b="1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pt-BR" sz="1600" b="1" dirty="0" smtClean="0">
                    <a:ea typeface="Cambria Math" panose="02040503050406030204" pitchFamily="18" charset="0"/>
                  </a:rPr>
                  <a:t> – intenção de voto maior que 20%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Definir o estimador: </a:t>
                </a:r>
                <a:r>
                  <a:rPr lang="pt-BR" sz="1600" b="1" dirty="0" smtClean="0"/>
                  <a:t>proporção – 100/400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Fixar </a:t>
                </a:r>
                <a:r>
                  <a:rPr lang="pt-BR" sz="1600" dirty="0"/>
                  <a:t>o nível de </a:t>
                </a:r>
                <a:r>
                  <a:rPr lang="pt-BR" sz="1600" dirty="0" smtClean="0"/>
                  <a:t>confiança: </a:t>
                </a:r>
                <a:r>
                  <a:rPr lang="pt-BR" sz="1600" b="1" dirty="0" smtClean="0"/>
                  <a:t>95%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C</a:t>
                </a:r>
                <a:r>
                  <a:rPr lang="pt-BR" sz="1600" dirty="0" smtClean="0"/>
                  <a:t>alcular </a:t>
                </a:r>
                <a:r>
                  <a:rPr lang="pt-BR" sz="1600" dirty="0"/>
                  <a:t>o valor da estatística </a:t>
                </a:r>
                <a:r>
                  <a:rPr lang="pt-BR" sz="1600" dirty="0" smtClean="0"/>
                  <a:t>teste z.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0,25−0,20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0,20</m:t>
                                </m:r>
                                <m:d>
                                  <m:d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1−0,20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=2,5</m:t>
                    </m:r>
                  </m:oMath>
                </a14:m>
                <a:endParaRPr lang="pt-BR" sz="1600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95%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1,645</m:t>
                    </m:r>
                  </m:oMath>
                </a14:m>
                <a:r>
                  <a:rPr lang="pt-BR" sz="1600" dirty="0" smtClean="0"/>
                  <a:t> 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 smtClean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O valor de </a:t>
                </a:r>
                <a:r>
                  <a:rPr lang="pt-BR" sz="1600" b="1" dirty="0" smtClean="0"/>
                  <a:t>2,5</a:t>
                </a:r>
                <a:r>
                  <a:rPr lang="pt-BR" sz="1600" dirty="0" smtClean="0"/>
                  <a:t> está dentro da região de rejeição. Deste modo, </a:t>
                </a:r>
                <a:r>
                  <a:rPr lang="pt-BR" sz="1600" b="1" dirty="0" smtClean="0"/>
                  <a:t>rejeitamos a hipótese nula</a:t>
                </a:r>
                <a:r>
                  <a:rPr lang="pt-BR" sz="1600" dirty="0" smtClean="0"/>
                  <a:t>, ou seja, </a:t>
                </a:r>
                <a:r>
                  <a:rPr lang="pt-BR" sz="1600" b="1" dirty="0" smtClean="0"/>
                  <a:t>a intenção de voto aumentou para 25%</a:t>
                </a:r>
                <a:r>
                  <a:rPr lang="pt-BR" sz="1600" dirty="0" smtClean="0"/>
                  <a:t>.</a:t>
                </a:r>
                <a:endParaRPr lang="pt-BR" sz="1600" dirty="0"/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/>
          <p:cNvSpPr txBox="1"/>
          <p:nvPr/>
        </p:nvSpPr>
        <p:spPr>
          <a:xfrm>
            <a:off x="7746346" y="4737326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1,645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77423" y="4691159"/>
            <a:ext cx="1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 valor de </a:t>
            </a:r>
            <a:r>
              <a:rPr lang="pt-BR" sz="1000" b="1" dirty="0" smtClean="0"/>
              <a:t>2,5</a:t>
            </a:r>
            <a:r>
              <a:rPr lang="pt-BR" sz="1000" dirty="0" smtClean="0"/>
              <a:t> está dentro da região de rejeição</a:t>
            </a:r>
            <a:endParaRPr lang="pt-BR" sz="1000" dirty="0"/>
          </a:p>
        </p:txBody>
      </p:sp>
      <p:cxnSp>
        <p:nvCxnSpPr>
          <p:cNvPr id="10" name="Conector de Seta Reta 9"/>
          <p:cNvCxnSpPr>
            <a:stCxn id="7" idx="0"/>
          </p:cNvCxnSpPr>
          <p:nvPr/>
        </p:nvCxnSpPr>
        <p:spPr>
          <a:xfrm flipV="1">
            <a:off x="6364941" y="4454540"/>
            <a:ext cx="942135" cy="23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643" y="2977671"/>
            <a:ext cx="3472107" cy="1476868"/>
          </a:xfrm>
          <a:prstGeom prst="rect">
            <a:avLst/>
          </a:prstGeom>
        </p:spPr>
      </p:pic>
      <p:cxnSp>
        <p:nvCxnSpPr>
          <p:cNvPr id="6" name="Conector de Seta Reta 5"/>
          <p:cNvCxnSpPr>
            <a:endCxn id="4" idx="0"/>
          </p:cNvCxnSpPr>
          <p:nvPr/>
        </p:nvCxnSpPr>
        <p:spPr>
          <a:xfrm>
            <a:off x="7746346" y="4249271"/>
            <a:ext cx="439271" cy="48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1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</a:t>
            </a:r>
            <a:r>
              <a:rPr lang="pt-BR" sz="2400" dirty="0" smtClean="0">
                <a:solidFill>
                  <a:schemeClr val="dk1"/>
                </a:solidFill>
              </a:rPr>
              <a:t>este </a:t>
            </a:r>
            <a:r>
              <a:rPr lang="pt-BR" sz="2400" i="1" dirty="0" smtClean="0">
                <a:solidFill>
                  <a:schemeClr val="dk1"/>
                </a:solidFill>
              </a:rPr>
              <a:t>t</a:t>
            </a:r>
            <a:r>
              <a:rPr lang="pt-BR" sz="2400" dirty="0" smtClean="0">
                <a:solidFill>
                  <a:schemeClr val="dk1"/>
                </a:solidFill>
              </a:rPr>
              <a:t> para duas médias: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600" dirty="0">
                <a:solidFill>
                  <a:schemeClr val="dk1"/>
                </a:solidFill>
              </a:rPr>
              <a:t>Problema exemplo: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600" dirty="0" smtClean="0">
                <a:solidFill>
                  <a:schemeClr val="dk1"/>
                </a:solidFill>
              </a:rPr>
              <a:t>Uma empresa está avaliando o desempenho de 2 equipes de analistas, cada equipe é formada por 12 pessoas. Deseja-se verificar qual equipe levou mais tempo para finalizar o projeto. Os resultados foram os seguintes:</a:t>
            </a:r>
            <a:endParaRPr lang="pt-BR" sz="16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673212"/>
              </p:ext>
            </p:extLst>
          </p:nvPr>
        </p:nvGraphicFramePr>
        <p:xfrm>
          <a:off x="1462087" y="4202952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339534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26565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6134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Equipe</a:t>
                      </a:r>
                      <a:endParaRPr lang="pt-BR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</a:t>
                      </a:r>
                      <a:endParaRPr lang="pt-BR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</a:t>
                      </a:r>
                      <a:endParaRPr lang="pt-BR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0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Média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325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286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07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Desvio-Padrão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9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12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 - </a:t>
            </a:r>
            <a:r>
              <a:rPr lang="en-US" sz="3000" b="1" dirty="0" err="1" smtClean="0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 smtClean="0">
                <a:solidFill>
                  <a:schemeClr val="dk1"/>
                </a:solidFill>
              </a:rPr>
              <a:t>Neste teste </a:t>
            </a:r>
            <a:r>
              <a:rPr lang="pt-BR" sz="2400" i="1" dirty="0" smtClean="0">
                <a:solidFill>
                  <a:schemeClr val="dk1"/>
                </a:solidFill>
              </a:rPr>
              <a:t>t</a:t>
            </a:r>
            <a:r>
              <a:rPr lang="pt-BR" sz="2400" dirty="0" smtClean="0">
                <a:solidFill>
                  <a:schemeClr val="dk1"/>
                </a:solidFill>
              </a:rPr>
              <a:t> precisamos do seguinte: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 smtClean="0">
                <a:solidFill>
                  <a:schemeClr val="dk1"/>
                </a:solidFill>
              </a:rPr>
              <a:t>Tamanho da amostra de ambos os grupos: A = 12 e B = 12. 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 smtClean="0">
                <a:solidFill>
                  <a:schemeClr val="dk1"/>
                </a:solidFill>
              </a:rPr>
              <a:t>Média dos grupos: A = 325 e B = 286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 smtClean="0">
                <a:solidFill>
                  <a:schemeClr val="dk1"/>
                </a:solidFill>
              </a:rPr>
              <a:t>Desvio-padrão: A = 40 e B = 44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 smtClean="0">
                <a:solidFill>
                  <a:schemeClr val="dk1"/>
                </a:solidFill>
              </a:rPr>
              <a:t>Nível de confiança: 95%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8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 smtClean="0">
                <a:solidFill>
                  <a:schemeClr val="dk1"/>
                </a:solidFill>
              </a:rPr>
              <a:t>Vamos seguir as etapas para gerar o teste de hipótese.</a:t>
            </a:r>
            <a:endParaRPr lang="pt-BR" sz="18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108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 - </a:t>
            </a:r>
            <a:r>
              <a:rPr lang="en-US" sz="3000" b="1" dirty="0" err="1" smtClean="0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>
                    <a:solidFill>
                      <a:schemeClr val="dk1"/>
                    </a:solidFill>
                  </a:rPr>
                  <a:t>Etapa 1: </a:t>
                </a:r>
                <a:r>
                  <a:rPr lang="pt-BR" sz="1600" dirty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 smtClean="0"/>
                  <a:t>)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pt-BR" sz="1600" b="1" dirty="0" smtClean="0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pt-BR" sz="1600" b="1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pt-BR" sz="1600" b="1" dirty="0" smtClean="0">
                    <a:ea typeface="Cambria Math" panose="02040503050406030204" pitchFamily="18" charset="0"/>
                  </a:rPr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pt-BR" sz="1600" b="1" dirty="0" smtClean="0">
                  <a:ea typeface="Cambria Math" panose="02040503050406030204" pitchFamily="18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Definir o estimador: </a:t>
                </a:r>
                <a:r>
                  <a:rPr lang="pt-BR" sz="1600" b="1" dirty="0" smtClean="0"/>
                  <a:t>média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Fixar </a:t>
                </a:r>
                <a:r>
                  <a:rPr lang="pt-BR" sz="1600" dirty="0"/>
                  <a:t>o nível de </a:t>
                </a:r>
                <a:r>
                  <a:rPr lang="pt-BR" sz="1600" dirty="0" smtClean="0"/>
                  <a:t>confiança: </a:t>
                </a:r>
                <a:r>
                  <a:rPr lang="pt-BR" sz="1600" b="1" dirty="0" smtClean="0"/>
                  <a:t>95%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C</a:t>
                </a:r>
                <a:r>
                  <a:rPr lang="pt-BR" sz="1600" dirty="0" smtClean="0"/>
                  <a:t>alcular </a:t>
                </a:r>
                <a:r>
                  <a:rPr lang="pt-BR" sz="1600" dirty="0"/>
                  <a:t>o valor da estatística </a:t>
                </a:r>
                <a:r>
                  <a:rPr lang="pt-BR" sz="1600" dirty="0" smtClean="0"/>
                  <a:t>teste </a:t>
                </a:r>
                <a:r>
                  <a:rPr lang="pt-BR" sz="1600" i="1" dirty="0" smtClean="0"/>
                  <a:t>t</a:t>
                </a:r>
                <a:r>
                  <a:rPr lang="pt-BR" sz="1600" dirty="0" smtClean="0"/>
                  <a:t>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325−286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den>
                            </m:f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=2,27</m:t>
                    </m:r>
                  </m:oMath>
                </a14:m>
                <a:endParaRPr lang="pt-BR" sz="1600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22,   95%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1,717</m:t>
                    </m:r>
                  </m:oMath>
                </a14:m>
                <a:r>
                  <a:rPr lang="pt-BR" sz="1600" dirty="0" smtClean="0"/>
                  <a:t> 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 smtClean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O valor de </a:t>
                </a:r>
                <a:r>
                  <a:rPr lang="pt-BR" sz="1600" b="1" dirty="0" smtClean="0"/>
                  <a:t>2,27</a:t>
                </a:r>
                <a:r>
                  <a:rPr lang="pt-BR" sz="1600" dirty="0" smtClean="0"/>
                  <a:t> está dentro da região de rejeição. Deste modo, </a:t>
                </a:r>
                <a:r>
                  <a:rPr lang="pt-BR" sz="1600" b="1" dirty="0" smtClean="0"/>
                  <a:t>rejeitamos a hipótese nula</a:t>
                </a:r>
                <a:r>
                  <a:rPr lang="pt-BR" sz="1600" dirty="0" smtClean="0"/>
                  <a:t>, ou seja, </a:t>
                </a:r>
                <a:r>
                  <a:rPr lang="pt-BR" sz="1600" b="1" dirty="0" smtClean="0"/>
                  <a:t>a equipe A levou mais tempo para finalizar o projeto</a:t>
                </a:r>
                <a:r>
                  <a:rPr lang="pt-BR" sz="1600" dirty="0" smtClean="0"/>
                  <a:t>.</a:t>
                </a:r>
                <a:endParaRPr lang="pt-BR" sz="1600" dirty="0"/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 b="-21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/>
          <p:cNvSpPr txBox="1"/>
          <p:nvPr/>
        </p:nvSpPr>
        <p:spPr>
          <a:xfrm>
            <a:off x="7746346" y="4737326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1,717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77423" y="4691159"/>
            <a:ext cx="1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 valor de </a:t>
            </a:r>
            <a:r>
              <a:rPr lang="pt-BR" sz="1000" b="1" dirty="0" smtClean="0"/>
              <a:t>2,27</a:t>
            </a:r>
            <a:r>
              <a:rPr lang="pt-BR" sz="1000" dirty="0" smtClean="0"/>
              <a:t> está dentro da região de rejeição</a:t>
            </a:r>
            <a:endParaRPr lang="pt-BR" sz="1000" dirty="0"/>
          </a:p>
        </p:txBody>
      </p:sp>
      <p:cxnSp>
        <p:nvCxnSpPr>
          <p:cNvPr id="10" name="Conector de Seta Reta 9"/>
          <p:cNvCxnSpPr>
            <a:stCxn id="7" idx="0"/>
          </p:cNvCxnSpPr>
          <p:nvPr/>
        </p:nvCxnSpPr>
        <p:spPr>
          <a:xfrm flipV="1">
            <a:off x="6364941" y="4320988"/>
            <a:ext cx="1156447" cy="37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b="9043"/>
          <a:stretch/>
        </p:blipFill>
        <p:spPr>
          <a:xfrm>
            <a:off x="4893643" y="2977671"/>
            <a:ext cx="3472107" cy="1343317"/>
          </a:xfrm>
          <a:prstGeom prst="rect">
            <a:avLst/>
          </a:prstGeom>
        </p:spPr>
      </p:pic>
      <p:cxnSp>
        <p:nvCxnSpPr>
          <p:cNvPr id="6" name="Conector de Seta Reta 5"/>
          <p:cNvCxnSpPr>
            <a:endCxn id="4" idx="0"/>
          </p:cNvCxnSpPr>
          <p:nvPr/>
        </p:nvCxnSpPr>
        <p:spPr>
          <a:xfrm>
            <a:off x="7746346" y="4249271"/>
            <a:ext cx="439271" cy="48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46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l="20898" r="22582"/>
          <a:stretch/>
        </p:blipFill>
        <p:spPr>
          <a:xfrm>
            <a:off x="0" y="3376031"/>
            <a:ext cx="9155651" cy="278985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578249" y="4047077"/>
            <a:ext cx="7999382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Data Analysis Fundamentals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578249" y="5061038"/>
            <a:ext cx="7084983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Alcides C. Araújo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919775" y="1373555"/>
            <a:ext cx="70851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solidFill>
                  <a:srgbClr val="FFFF00"/>
                </a:solidFill>
              </a:rPr>
              <a:t>"Capacitar o aluno no entendimento de conceitos básicos de estatística e análise de dados.“</a:t>
            </a:r>
          </a:p>
          <a:p>
            <a:endParaRPr lang="pt-BR" sz="1800" dirty="0">
              <a:solidFill>
                <a:srgbClr val="FFFF00"/>
              </a:solidFill>
            </a:endParaRPr>
          </a:p>
          <a:p>
            <a:r>
              <a:rPr lang="pt-BR" sz="1800" dirty="0">
                <a:solidFill>
                  <a:srgbClr val="FFFF00"/>
                </a:solidFill>
              </a:rPr>
              <a:t>"Preparar os alunos para entender e desempenhar conceitos futuros relacionados a Análise Exploratória de Dados e </a:t>
            </a:r>
            <a:r>
              <a:rPr lang="pt-BR" sz="1800" dirty="0" err="1">
                <a:solidFill>
                  <a:srgbClr val="FFFF00"/>
                </a:solidFill>
              </a:rPr>
              <a:t>Machine</a:t>
            </a:r>
            <a:r>
              <a:rPr lang="pt-BR" sz="1800" dirty="0">
                <a:solidFill>
                  <a:srgbClr val="FFFF00"/>
                </a:solidFill>
              </a:rPr>
              <a:t> Learning"</a:t>
            </a:r>
            <a:endParaRPr sz="1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Problema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8" y="1484312"/>
            <a:ext cx="4239466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lang="pt-BR" altLang="pt-BR" sz="1600" noProof="0" dirty="0" smtClean="0">
                <a:latin typeface="Arial" panose="020B0604020202020204" pitchFamily="34" charset="0"/>
              </a:rPr>
              <a:t>Um teste A/B se refere a uma técnica utilizada para determinar qual design apresenta melhor conversão entre os possíveis consumidores.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16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lang="pt-BR" altLang="pt-BR" sz="1600" noProof="0" dirty="0" smtClean="0">
                <a:latin typeface="Arial" panose="020B0604020202020204" pitchFamily="34" charset="0"/>
              </a:rPr>
              <a:t>Por exemplo: Uma empresa deseja verificar se mantem a versão atual do site ou atualiza para uma nova versão.</a:t>
            </a: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29553" y="4732994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Qual a versão do site a empresa deve adotar? Versão A ou B?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 descr="Resultado de imagem para ab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54" y="1897527"/>
            <a:ext cx="4260863" cy="25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829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 smtClean="0">
                <a:solidFill>
                  <a:schemeClr val="lt1"/>
                </a:solidFill>
              </a:rPr>
              <a:t>Resolução</a:t>
            </a:r>
            <a:r>
              <a:rPr lang="en-US" sz="3000" b="1" dirty="0" smtClean="0">
                <a:solidFill>
                  <a:schemeClr val="lt1"/>
                </a:solidFill>
              </a:rPr>
              <a:t> do </a:t>
            </a:r>
            <a:r>
              <a:rPr lang="en-US" sz="3000" b="1" dirty="0" err="1" smtClean="0">
                <a:solidFill>
                  <a:schemeClr val="lt1"/>
                </a:solidFill>
              </a:rPr>
              <a:t>problema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O teste A/B foi realizado sendo obtidos os seguintes resultados: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 smtClean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Vamos seguir as etapas para testar a hipótese.</a:t>
            </a: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8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61930"/>
              </p:ext>
            </p:extLst>
          </p:nvPr>
        </p:nvGraphicFramePr>
        <p:xfrm>
          <a:off x="1022397" y="2218709"/>
          <a:ext cx="7099205" cy="184230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19841">
                  <a:extLst>
                    <a:ext uri="{9D8B030D-6E8A-4147-A177-3AD203B41FA5}">
                      <a16:colId xmlns:a16="http://schemas.microsoft.com/office/drawing/2014/main" val="3957938551"/>
                    </a:ext>
                  </a:extLst>
                </a:gridCol>
                <a:gridCol w="1419841">
                  <a:extLst>
                    <a:ext uri="{9D8B030D-6E8A-4147-A177-3AD203B41FA5}">
                      <a16:colId xmlns:a16="http://schemas.microsoft.com/office/drawing/2014/main" val="3673407846"/>
                    </a:ext>
                  </a:extLst>
                </a:gridCol>
                <a:gridCol w="1419841">
                  <a:extLst>
                    <a:ext uri="{9D8B030D-6E8A-4147-A177-3AD203B41FA5}">
                      <a16:colId xmlns:a16="http://schemas.microsoft.com/office/drawing/2014/main" val="1028611027"/>
                    </a:ext>
                  </a:extLst>
                </a:gridCol>
                <a:gridCol w="1419841">
                  <a:extLst>
                    <a:ext uri="{9D8B030D-6E8A-4147-A177-3AD203B41FA5}">
                      <a16:colId xmlns:a16="http://schemas.microsoft.com/office/drawing/2014/main" val="1626097544"/>
                    </a:ext>
                  </a:extLst>
                </a:gridCol>
                <a:gridCol w="1419841">
                  <a:extLst>
                    <a:ext uri="{9D8B030D-6E8A-4147-A177-3AD203B41FA5}">
                      <a16:colId xmlns:a16="http://schemas.microsoft.com/office/drawing/2014/main" val="1009370435"/>
                    </a:ext>
                  </a:extLst>
                </a:gridCol>
              </a:tblGrid>
              <a:tr h="91479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Versão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Número de acessos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Tempo médio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Desvio-padrão tempo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Taxa de conversão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566421"/>
                  </a:ext>
                </a:extLst>
              </a:tr>
              <a:tr h="46375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6000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60s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40s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1,5%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192338"/>
                  </a:ext>
                </a:extLst>
              </a:tr>
              <a:tr h="46375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4000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62s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45s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2,0%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6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325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</a:rPr>
              <a:t>Teste </a:t>
            </a:r>
            <a:r>
              <a:rPr lang="en-US" sz="3000" b="1" i="1" dirty="0" smtClean="0">
                <a:solidFill>
                  <a:schemeClr val="lt1"/>
                </a:solidFill>
              </a:rPr>
              <a:t>t - </a:t>
            </a:r>
            <a:r>
              <a:rPr lang="en-US" sz="3000" b="1" dirty="0" err="1" smtClean="0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>
                    <a:solidFill>
                      <a:schemeClr val="dk1"/>
                    </a:solidFill>
                  </a:rPr>
                  <a:t>Etapa 1: </a:t>
                </a:r>
                <a:r>
                  <a:rPr lang="pt-BR" sz="1600" dirty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 smtClean="0"/>
                  <a:t>)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pt-BR" sz="1600" b="1" dirty="0" smtClean="0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pt-BR" sz="1600" b="1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pt-BR" sz="1600" b="1" dirty="0" smtClean="0">
                    <a:ea typeface="Cambria Math" panose="02040503050406030204" pitchFamily="18" charset="0"/>
                  </a:rPr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pt-BR" sz="1600" b="1" dirty="0" smtClean="0">
                  <a:ea typeface="Cambria Math" panose="02040503050406030204" pitchFamily="18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Definir o estimador: </a:t>
                </a:r>
                <a:r>
                  <a:rPr lang="pt-BR" sz="1600" b="1" dirty="0" smtClean="0"/>
                  <a:t>média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Fixar </a:t>
                </a:r>
                <a:r>
                  <a:rPr lang="pt-BR" sz="1600" dirty="0"/>
                  <a:t>o nível de </a:t>
                </a:r>
                <a:r>
                  <a:rPr lang="pt-BR" sz="1600" dirty="0" smtClean="0"/>
                  <a:t>confiança: </a:t>
                </a:r>
                <a:r>
                  <a:rPr lang="pt-BR" sz="1600" b="1" dirty="0" smtClean="0"/>
                  <a:t>95%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C</a:t>
                </a:r>
                <a:r>
                  <a:rPr lang="pt-BR" sz="1600" dirty="0" smtClean="0"/>
                  <a:t>alcular </a:t>
                </a:r>
                <a:r>
                  <a:rPr lang="pt-BR" sz="1600" dirty="0"/>
                  <a:t>o valor da estatística </a:t>
                </a:r>
                <a:r>
                  <a:rPr lang="pt-BR" sz="1600" dirty="0" smtClean="0"/>
                  <a:t>teste </a:t>
                </a:r>
                <a:r>
                  <a:rPr lang="pt-BR" sz="1600" i="1" dirty="0" smtClean="0"/>
                  <a:t>t</a:t>
                </a:r>
                <a:r>
                  <a:rPr lang="pt-BR" sz="1600" dirty="0" smtClean="0"/>
                  <a:t>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62−60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4000</m:t>
                                </m:r>
                              </m:den>
                            </m:f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6000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=2,27</m:t>
                    </m:r>
                  </m:oMath>
                </a14:m>
                <a:endParaRPr lang="pt-BR" sz="1600" dirty="0" smtClean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9998,   95%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1,645</m:t>
                    </m:r>
                  </m:oMath>
                </a14:m>
                <a:r>
                  <a:rPr lang="pt-BR" sz="1600" dirty="0" smtClean="0"/>
                  <a:t> 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 smtClean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 smtClean="0"/>
                  <a:t>O valor de </a:t>
                </a:r>
                <a:r>
                  <a:rPr lang="pt-BR" sz="1600" b="1" dirty="0" smtClean="0"/>
                  <a:t>2,27</a:t>
                </a:r>
                <a:r>
                  <a:rPr lang="pt-BR" sz="1600" dirty="0" smtClean="0"/>
                  <a:t> está dentro da região de rejeição. Deste modo, </a:t>
                </a:r>
                <a:r>
                  <a:rPr lang="pt-BR" sz="1600" b="1" dirty="0" smtClean="0"/>
                  <a:t>rejeitamos a hipótese nula</a:t>
                </a:r>
                <a:r>
                  <a:rPr lang="pt-BR" sz="1600" dirty="0" smtClean="0"/>
                  <a:t>, ou seja, </a:t>
                </a:r>
                <a:r>
                  <a:rPr lang="pt-BR" sz="1600" b="1" dirty="0" smtClean="0"/>
                  <a:t>a versão B apresentou melhor resultado</a:t>
                </a:r>
                <a:r>
                  <a:rPr lang="pt-BR" sz="1600" dirty="0" smtClean="0"/>
                  <a:t>.</a:t>
                </a:r>
                <a:endParaRPr lang="pt-BR" sz="1600" dirty="0"/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 b="-21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/>
          <p:cNvSpPr txBox="1"/>
          <p:nvPr/>
        </p:nvSpPr>
        <p:spPr>
          <a:xfrm>
            <a:off x="7746346" y="4737326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1,645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77423" y="4691159"/>
            <a:ext cx="1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 valor de </a:t>
            </a:r>
            <a:r>
              <a:rPr lang="pt-BR" sz="1000" b="1" dirty="0" smtClean="0"/>
              <a:t>2,27</a:t>
            </a:r>
            <a:r>
              <a:rPr lang="pt-BR" sz="1000" dirty="0" smtClean="0"/>
              <a:t> está dentro da região de rejeição</a:t>
            </a:r>
            <a:endParaRPr lang="pt-BR" sz="1000" dirty="0"/>
          </a:p>
        </p:txBody>
      </p:sp>
      <p:cxnSp>
        <p:nvCxnSpPr>
          <p:cNvPr id="10" name="Conector de Seta Reta 9"/>
          <p:cNvCxnSpPr>
            <a:stCxn id="7" idx="0"/>
          </p:cNvCxnSpPr>
          <p:nvPr/>
        </p:nvCxnSpPr>
        <p:spPr>
          <a:xfrm flipV="1">
            <a:off x="6364941" y="4320988"/>
            <a:ext cx="1156447" cy="37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b="9043"/>
          <a:stretch/>
        </p:blipFill>
        <p:spPr>
          <a:xfrm>
            <a:off x="4893643" y="2977671"/>
            <a:ext cx="3472107" cy="1343317"/>
          </a:xfrm>
          <a:prstGeom prst="rect">
            <a:avLst/>
          </a:prstGeom>
        </p:spPr>
      </p:pic>
      <p:cxnSp>
        <p:nvCxnSpPr>
          <p:cNvPr id="6" name="Conector de Seta Reta 5"/>
          <p:cNvCxnSpPr>
            <a:endCxn id="4" idx="0"/>
          </p:cNvCxnSpPr>
          <p:nvPr/>
        </p:nvCxnSpPr>
        <p:spPr>
          <a:xfrm>
            <a:off x="7746346" y="4249271"/>
            <a:ext cx="439271" cy="48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31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Onde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estudar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mais</a:t>
            </a:r>
            <a:r>
              <a:rPr lang="en-US" sz="3000" b="1" dirty="0">
                <a:solidFill>
                  <a:schemeClr val="lt1"/>
                </a:solidFill>
              </a:rPr>
              <a:t>!!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385398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000" dirty="0" smtClean="0"/>
              <a:t>Leitura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 smtClean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 smtClean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 smtClean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 smtClean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 smtClean="0"/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 smtClean="0"/>
              <a:t>Teste t e teste A/B: </a:t>
            </a:r>
            <a:r>
              <a:rPr lang="pt-BR" sz="1100" dirty="0">
                <a:hlinkClick r:id="rId3"/>
              </a:rPr>
              <a:t>https://towardsdatascience.com/the-art-of-a-b-testing-5a10c9bb70a4</a:t>
            </a:r>
            <a:endParaRPr lang="pt-BR" sz="11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13"/>
          <p:cNvSpPr/>
          <p:nvPr/>
        </p:nvSpPr>
        <p:spPr>
          <a:xfrm>
            <a:off x="4859713" y="1393397"/>
            <a:ext cx="385398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000" dirty="0"/>
              <a:t>Vídeos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Estatística t: </a:t>
            </a:r>
            <a:r>
              <a:rPr lang="pt-BR" sz="1100" dirty="0">
                <a:hlinkClick r:id="rId4"/>
              </a:rPr>
              <a:t>https://</a:t>
            </a:r>
            <a:r>
              <a:rPr lang="pt-BR" sz="1100" dirty="0" smtClean="0">
                <a:hlinkClick r:id="rId4"/>
              </a:rPr>
              <a:t>pt.khanacademy.org/math/statistics-probability/significance-tests-one-sample/more-significance-testing-videos/v/z-statistics-vs-t-statistics</a:t>
            </a:r>
            <a:endParaRPr lang="pt-BR" sz="1100" dirty="0" smtClean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Teste de hipótese: </a:t>
            </a:r>
            <a:r>
              <a:rPr lang="pt-BR" sz="1100" dirty="0">
                <a:hlinkClick r:id="rId5"/>
              </a:rPr>
              <a:t>https://pt.khanacademy.org/math/statistics-probability/significance-tests-one-sample/more-significance-testing-videos/v/small-sample-hypothesis-test</a:t>
            </a: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sym typeface="Arial"/>
              </a:rPr>
              <a:t>Teste </a:t>
            </a:r>
            <a:r>
              <a:rPr lang="pt-BR" sz="1100" b="0" i="0" u="none" strike="noStrike" cap="none" dirty="0">
                <a:solidFill>
                  <a:srgbClr val="000000"/>
                </a:solidFill>
                <a:sym typeface="Arial"/>
              </a:rPr>
              <a:t>de hipótese para proporções: </a:t>
            </a:r>
            <a:r>
              <a:rPr lang="pt-BR" sz="1100" dirty="0">
                <a:hlinkClick r:id="rId6"/>
              </a:rPr>
              <a:t>https://</a:t>
            </a:r>
            <a:r>
              <a:rPr lang="pt-BR" sz="1100" dirty="0" smtClean="0">
                <a:hlinkClick r:id="rId6"/>
              </a:rPr>
              <a:t>pt.khanacademy.org/math/statistics-probability/significance-tests-one-sample/more-significance-testing-videos/v/large-sample-proportion-hypothesis-testing</a:t>
            </a:r>
            <a:endParaRPr lang="pt-BR" sz="1100" dirty="0" smtClean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F0F96-8D81-4124-BED7-00DC4FEF1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11" y="2036352"/>
            <a:ext cx="2140136" cy="2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4">
            <a:alphaModFix/>
          </a:blip>
          <a:srcRect l="14" r="14"/>
          <a:stretch/>
        </p:blipFill>
        <p:spPr>
          <a:xfrm>
            <a:off x="215412" y="642938"/>
            <a:ext cx="8440615" cy="571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1026" name="Picture 2" descr="Resultado de imagem para hypothes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1"/>
          <a:stretch/>
        </p:blipFill>
        <p:spPr bwMode="auto">
          <a:xfrm>
            <a:off x="1818389" y="2052365"/>
            <a:ext cx="5898573" cy="35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 que é uma hipótese?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Por que criamos hipóteses?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hipótese criada é algo plausível? Pode ser testada?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Quais os riscos relacionados quando se busca testar uma hipótese?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Caso exista um erro no processo, quais as consequências?</a:t>
            </a:r>
            <a:endParaRPr kumimoji="0" lang="pt-BR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789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alt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Hipótese: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1" indent="-4064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alt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Uma afirmação a respeito da população que desejamos saber, por meio de experimentos em uma amostra, se os resultados provenientes contrariam a afirmação.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2050" name="Picture 2" descr="Resultado de imagem para hypothes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5" t="15371" r="15745" b="6824"/>
          <a:stretch/>
        </p:blipFill>
        <p:spPr bwMode="auto">
          <a:xfrm>
            <a:off x="4571154" y="4070092"/>
            <a:ext cx="3963241" cy="191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2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altLang="pt-BR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Teste de Hipótese: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1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altLang="pt-BR" sz="2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Metodologia que permite verificar se os dados da amostra trazem evidências para rejeitar ou não rejeitar a hipótese proposta.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3074" name="Picture 2" descr="Resultado de imagem para hypothe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798" y="3772409"/>
            <a:ext cx="2238002" cy="223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71" y="1640973"/>
            <a:ext cx="8111658" cy="265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61" y="1810870"/>
            <a:ext cx="7842101" cy="3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5423</TotalTime>
  <Words>1140</Words>
  <Application>Microsoft Office PowerPoint</Application>
  <PresentationFormat>Apresentação na tela (4:3)</PresentationFormat>
  <Paragraphs>413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34</vt:i4>
      </vt:variant>
    </vt:vector>
  </HeadingPairs>
  <TitlesOfParts>
    <vt:vector size="40" baseType="lpstr">
      <vt:lpstr>Calibri</vt:lpstr>
      <vt:lpstr>Montserrat</vt:lpstr>
      <vt:lpstr>Cambria Math</vt:lpstr>
      <vt:lpstr>Arial</vt:lpstr>
      <vt:lpstr>Office Theme</vt:lpstr>
      <vt:lpstr>5_Personalizar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Neto Alcides</cp:lastModifiedBy>
  <cp:revision>399</cp:revision>
  <dcterms:modified xsi:type="dcterms:W3CDTF">2021-08-21T21:06:09Z</dcterms:modified>
</cp:coreProperties>
</file>